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7" r:id="rId2"/>
    <p:sldId id="259" r:id="rId3"/>
    <p:sldId id="261" r:id="rId4"/>
    <p:sldId id="263" r:id="rId5"/>
    <p:sldId id="284" r:id="rId6"/>
    <p:sldId id="262" r:id="rId7"/>
    <p:sldId id="285" r:id="rId8"/>
    <p:sldId id="287" r:id="rId9"/>
    <p:sldId id="288" r:id="rId10"/>
    <p:sldId id="289" r:id="rId11"/>
    <p:sldId id="270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5428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01970-DCD0-4385-885F-72863163427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352AD-46F0-46C1-B421-10762C6459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7167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8352AD-46F0-46C1-B421-10762C6459F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650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0896665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422685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8487258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7736282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4454352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82178071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6930831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9409123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tile tx="1320800" ty="-1701800" sx="22000" sy="36000" flip="xy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-36512" y="836712"/>
            <a:ext cx="9180512" cy="5112568"/>
          </a:xfrm>
          <a:prstGeom prst="rect">
            <a:avLst/>
          </a:prstGeom>
          <a:solidFill>
            <a:schemeClr val="accent6">
              <a:lumMod val="20000"/>
              <a:lumOff val="80000"/>
              <a:alpha val="98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8454885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0563851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1256677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F5D0F9-6CEF-4A93-8644-6EC96221C0CE}" type="datetimeFigureOut">
              <a:rPr lang="ru-RU" smtClean="0"/>
              <a:pPr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F4DD657-6CA4-4030-91E5-B2F6032058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pu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202433"/>
            <a:ext cx="8784976" cy="1946647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>
                  <a:solidFill>
                    <a:schemeClr val="accent6">
                      <a:lumMod val="50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«Технология </a:t>
            </a:r>
            <a:r>
              <a:rPr lang="ru-RU" b="1" spc="50" dirty="0">
                <a:ln w="11430">
                  <a:solidFill>
                    <a:schemeClr val="accent6">
                      <a:lumMod val="50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оценивания образовательных достижений  учащихся на уроках </a:t>
            </a:r>
            <a:r>
              <a:rPr lang="ru-RU" b="1" spc="50" dirty="0" smtClean="0">
                <a:ln w="11430">
                  <a:solidFill>
                    <a:schemeClr val="accent6">
                      <a:lumMod val="50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технологии»</a:t>
            </a:r>
            <a:endParaRPr lang="ru-RU" b="1" spc="50" dirty="0">
              <a:ln w="11430">
                <a:solidFill>
                  <a:schemeClr val="accent6">
                    <a:lumMod val="50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653136"/>
            <a:ext cx="7416824" cy="144016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5428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технологии МБОУ </a:t>
            </a:r>
            <a:r>
              <a:rPr lang="ru-RU" sz="2400" b="1" dirty="0" smtClean="0">
                <a:solidFill>
                  <a:srgbClr val="5428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«Гимназия №4» Кировского района г</a:t>
            </a:r>
            <a:r>
              <a:rPr lang="ru-RU" sz="2400" b="1" dirty="0">
                <a:solidFill>
                  <a:srgbClr val="5428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400" b="1" dirty="0" smtClean="0">
                <a:solidFill>
                  <a:srgbClr val="5428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Казани</a:t>
            </a:r>
          </a:p>
          <a:p>
            <a:pPr algn="ctr"/>
            <a:r>
              <a:rPr lang="ru-RU" sz="2400" b="1" dirty="0" err="1" smtClean="0">
                <a:solidFill>
                  <a:srgbClr val="5428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Мухаметшина</a:t>
            </a:r>
            <a:r>
              <a:rPr lang="ru-RU" sz="2400" b="1" dirty="0" smtClean="0">
                <a:solidFill>
                  <a:srgbClr val="5428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Гульнара </a:t>
            </a:r>
            <a:r>
              <a:rPr lang="ru-RU" sz="2400" b="1" dirty="0" err="1" smtClean="0">
                <a:solidFill>
                  <a:srgbClr val="5428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Ильясовна</a:t>
            </a:r>
            <a:endParaRPr lang="ru-RU" sz="2400" b="1" dirty="0">
              <a:solidFill>
                <a:srgbClr val="5428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675542"/>
            <a:ext cx="8208912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3525"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 конце урока учащиеся заполняют карточки сомнений: Ф.И., класс  и отмечают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свои результаты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усвоения нового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материала,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со следующим знаками:</a:t>
            </a: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+ — «Я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поняла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все» и отмечают дополнительно: 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     V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 «Уже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знала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это»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     !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— «Новое знание»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          0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– «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Думала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по-другому».</a:t>
            </a:r>
          </a:p>
          <a:p>
            <a:pPr algn="just"/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- — «Не совсем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усвоила, сомневаюсь, есть вопросы»;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? – «Не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поняла».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863126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3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«КАРТОЧКА СОМНЕНИЙ»</a:t>
            </a:r>
            <a:endParaRPr lang="ru-RU" sz="36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89429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75246" y="1412776"/>
            <a:ext cx="7957194" cy="4176464"/>
          </a:xfrm>
        </p:spPr>
        <p:txBody>
          <a:bodyPr>
            <a:normAutofit/>
          </a:bodyPr>
          <a:lstStyle/>
          <a:p>
            <a:pPr marL="0" lvl="4" indent="333375" algn="just">
              <a:buFontTx/>
              <a:buNone/>
            </a:pPr>
            <a:r>
              <a:rPr lang="ru-RU" sz="24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Критерии оценивания предложенные учащимся делают сам процесс оценивания прозрачным для учителя, ученика и его родителей; такой подход к оценке знаний и умений школьника снимает элементы конфликтности между участниками учебной деятельности, помогают ученику сформировать объективную самооценку и понять, осознать свою конкурентоспособность в коллективе одноклассников, а значит, самостоятельно создать мотивацию для самосовершенствования и видеть пути к успеху.</a:t>
            </a:r>
          </a:p>
          <a:p>
            <a:pPr marL="0" lvl="4" indent="333375" algn="ctr">
              <a:buFontTx/>
              <a:buNone/>
            </a:pPr>
            <a:endParaRPr lang="ru-RU" sz="2400" b="1" i="1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5736" y="3991821"/>
            <a:ext cx="2488072" cy="249430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485533" flipH="1">
            <a:off x="6667957" y="306485"/>
            <a:ext cx="2244474" cy="225009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52057">
            <a:off x="531140" y="2447587"/>
            <a:ext cx="7891442" cy="137043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>
                <a:gd name="adj1" fmla="val 12500"/>
                <a:gd name="adj2" fmla="val -1484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Успехов в работе!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1021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88818" y="1251917"/>
            <a:ext cx="8431654" cy="138499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«Человека невозможно ничему обучить, </a:t>
            </a:r>
            <a:r>
              <a:rPr lang="ru-RU" sz="28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         можно </a:t>
            </a:r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только помочь, открыть это в себе самом». </a:t>
            </a:r>
          </a:p>
          <a:p>
            <a:pPr algn="ctr"/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Галилео </a:t>
            </a:r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Галилей</a:t>
            </a:r>
          </a:p>
        </p:txBody>
      </p:sp>
      <p:pic>
        <p:nvPicPr>
          <p:cNvPr id="13318" name="Picture 6" descr="i?id=224068208-31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810" y="2469855"/>
            <a:ext cx="3967158" cy="2975369"/>
          </a:xfrm>
          <a:prstGeom prst="roundRect">
            <a:avLst>
              <a:gd name="adj" fmla="val 35576"/>
            </a:avLst>
          </a:prstGeom>
          <a:noFill/>
          <a:effectLst>
            <a:softEdge rad="127000"/>
          </a:effectLst>
        </p:spPr>
      </p:pic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283969" y="3484165"/>
            <a:ext cx="446449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Учащиеся должны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уметь влиться в быстро развивающееся общество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95536" y="4060229"/>
            <a:ext cx="84969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Главное, что </a:t>
            </a:r>
            <a:r>
              <a:rPr lang="ru-RU" sz="28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должен </a:t>
            </a:r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28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урок – </a:t>
            </a:r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это создание комфортной обстановки для обучающихся </a:t>
            </a:r>
            <a:r>
              <a:rPr lang="ru-RU" sz="28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ощущение комфорта учителем</a:t>
            </a:r>
            <a:r>
              <a:rPr lang="ru-RU" sz="28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1484784"/>
            <a:ext cx="84969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Результаты ученика </a:t>
            </a:r>
            <a:r>
              <a:rPr lang="ru-RU" sz="2800" b="1" i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это действия (умения) по использованию знаний в ходе решения задач (личностных, </a:t>
            </a:r>
            <a:r>
              <a:rPr lang="ru-RU" sz="2800" b="1" i="1" dirty="0" err="1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800" b="1" i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, предметных).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51520" y="1124744"/>
            <a:ext cx="864096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800" b="1" u="sng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Результаты освоения </a:t>
            </a:r>
            <a:r>
              <a:rPr lang="ru-RU" sz="2800" b="1" u="sng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предмета включают </a:t>
            </a:r>
            <a:r>
              <a:rPr lang="ru-RU" sz="2800" b="1" u="sng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в себя</a:t>
            </a:r>
            <a:r>
              <a:rPr lang="ru-RU" sz="28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предметные результаты</a:t>
            </a:r>
            <a:r>
              <a:rPr lang="ru-RU" sz="24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 (знания и умения, опыт творческой деятельности и т.д.);</a:t>
            </a:r>
          </a:p>
          <a:p>
            <a:pPr algn="ctr"/>
            <a:endParaRPr lang="ru-RU" sz="1600" dirty="0" smtClean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b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4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 (способы деятельности, освоенные на базе одного или нескольких учебных предметов, применимые как в рамках образовательного процесса, так и при решении проблем в реальных жизненных ситуациях);</a:t>
            </a:r>
          </a:p>
          <a:p>
            <a:pPr algn="ctr"/>
            <a:endParaRPr lang="ru-RU" sz="1600" b="1" dirty="0" smtClean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личностные </a:t>
            </a:r>
            <a:r>
              <a:rPr lang="ru-RU" sz="24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4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 (система ценностных отношений, интересов обучающихся и др.).</a:t>
            </a:r>
            <a:r>
              <a:rPr lang="ru-RU" sz="24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400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93101934"/>
              </p:ext>
            </p:extLst>
          </p:nvPr>
        </p:nvGraphicFramePr>
        <p:xfrm>
          <a:off x="179512" y="2060848"/>
          <a:ext cx="8496944" cy="36724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{68D230F3-CF80-4859-8CE7-A43EE81993B5}</a:tableStyleId>
              </a:tblPr>
              <a:tblGrid>
                <a:gridCol w="4644868"/>
                <a:gridCol w="3852076"/>
              </a:tblGrid>
              <a:tr h="3672408">
                <a:tc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dirty="0">
                          <a:solidFill>
                            <a:srgbClr val="5428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уроке ученик сам оценивает свой результат выполнения задания по «Алгоритму самооценки» и, если требуется, определяет отметку, когда показывает выполненное задание. Учитель имеет право скорректировать оценки и отметку, если докажет, что ученик завысил или занизил их. </a:t>
                      </a:r>
                      <a:endParaRPr lang="ru-RU" sz="1800" b="1" dirty="0">
                        <a:solidFill>
                          <a:srgbClr val="542804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2000" dirty="0">
                          <a:solidFill>
                            <a:srgbClr val="5428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 уроков за письменные задания оценку и отметку определяет учитель. Ученик имеет право изменить эту оценку и отметку, если докажет (используя алгоритм </a:t>
                      </a:r>
                      <a:r>
                        <a:rPr lang="ru-RU" sz="2000" dirty="0" err="1">
                          <a:solidFill>
                            <a:srgbClr val="5428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самооценивания</a:t>
                      </a:r>
                      <a:r>
                        <a:rPr lang="ru-RU" sz="2000" dirty="0">
                          <a:solidFill>
                            <a:srgbClr val="54280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что она завышена или занижена.</a:t>
                      </a:r>
                      <a:endParaRPr lang="ru-RU" sz="1800" b="1" dirty="0">
                        <a:solidFill>
                          <a:srgbClr val="542804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008310"/>
            <a:ext cx="82089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397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54280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и ученик вместе определяют оценку и отметку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542804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542804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92572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51520" y="1099040"/>
            <a:ext cx="864096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Особенности оценки </a:t>
            </a:r>
            <a:r>
              <a:rPr lang="ru-RU" sz="24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достижения планируемых </a:t>
            </a:r>
            <a:r>
              <a:rPr lang="ru-RU" sz="2400" b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результатов:</a:t>
            </a:r>
          </a:p>
          <a:p>
            <a:pPr algn="ctr"/>
            <a:endParaRPr lang="en-US" sz="1400" b="1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algn="just"/>
            <a:r>
              <a:rPr lang="en-US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Оценивание является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9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постоянным процессом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9388" algn="just"/>
            <a:r>
              <a:rPr lang="en-US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в зависимости от этапа обучения используется диагностическое (стартовое, текущее) и </a:t>
            </a:r>
            <a:r>
              <a:rPr lang="ru-RU" sz="1900" dirty="0" err="1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срезовое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 (тематическое, промежуточное, итоговое</a:t>
            </a:r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) оценивание;</a:t>
            </a:r>
            <a:endParaRPr lang="ru-RU" sz="1900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9388" algn="just"/>
            <a:r>
              <a:rPr lang="en-US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помощью отметки </a:t>
            </a:r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только результаты деятельности ученика, но не его личные качества;</a:t>
            </a:r>
          </a:p>
          <a:p>
            <a:pPr marL="179388" algn="just"/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- количество 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отметок определяется по числу решённых задач;</a:t>
            </a:r>
          </a:p>
          <a:p>
            <a:pPr marL="179388" algn="just">
              <a:buFontTx/>
              <a:buChar char="-"/>
            </a:pPr>
            <a:r>
              <a:rPr lang="ru-RU" sz="1900" b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оценивать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 можно </a:t>
            </a:r>
            <a:r>
              <a:rPr lang="ru-RU" sz="19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только то, чему учат</a:t>
            </a:r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9388" algn="just">
              <a:buFontTx/>
              <a:buChar char="-"/>
            </a:pP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обязательное </a:t>
            </a:r>
            <a:r>
              <a:rPr lang="ru-RU" sz="19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обсуждение с учащимися критериев оценивания работ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9388" algn="just"/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- алгоритм 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выставления отметки заранее известны и педагогам, и обучающимся (они могут вырабатываться совместно);</a:t>
            </a:r>
          </a:p>
          <a:p>
            <a:pPr marL="179388" algn="just"/>
            <a:r>
              <a:rPr lang="en-US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система оценивания выстраивается таким образом, чтобы обучающиеся включались в контрольно-оценочную деятельность, </a:t>
            </a:r>
            <a:r>
              <a:rPr lang="ru-RU" sz="19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приобретали навыки и привычку к </a:t>
            </a:r>
            <a:r>
              <a:rPr lang="ru-RU" sz="1900" b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самооценке</a:t>
            </a:r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9388" algn="just"/>
            <a:r>
              <a:rPr lang="ru-RU" sz="1900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- оценивание </a:t>
            </a:r>
            <a:r>
              <a:rPr lang="ru-RU" sz="1900" b="1" dirty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только работы ученика, а не его </a:t>
            </a:r>
            <a:r>
              <a:rPr lang="ru-RU" sz="1900" b="1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самого</a:t>
            </a:r>
            <a:r>
              <a:rPr lang="ru-RU" sz="1900" dirty="0" smtClean="0">
                <a:solidFill>
                  <a:srgbClr val="542804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dirty="0">
              <a:solidFill>
                <a:srgbClr val="54280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56896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 для развития самооценки и самоконтроля в конце уроков задаются следующие вопросы: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Что 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узнала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уроке?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Чему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научилась?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За что можешь похвалить себя?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Над чем еще надо поработать?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Какие задания вызвали интерес?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Какие задания оказались трудными?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Достигнута ли поставленная в начале урока цель?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863126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3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СЛОВЕСНЫЕ ПРИЕМЫ</a:t>
            </a:r>
            <a:endParaRPr lang="ru-RU" sz="36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62248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844824"/>
            <a:ext cx="8064896" cy="301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б) использую наглядное пособие, которое помогает в оценивании своих достижений:</a:t>
            </a:r>
            <a:endParaRPr lang="ru-RU" sz="2000" b="1" i="1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«Сегодня на уроке я…»</a:t>
            </a: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«Мне удалось…»</a:t>
            </a: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«Я могу похвалить…»</a:t>
            </a: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«Я недостаточно…»</a:t>
            </a:r>
            <a:endParaRPr lang="ru-RU" sz="2000" dirty="0">
              <a:latin typeface="Times New Roman"/>
              <a:ea typeface="Times New Roman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«Я старался…»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82375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556792"/>
            <a:ext cx="820891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выполнение следующих условий:</a:t>
            </a: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1. Совместная разработка учителем и учениками четких эталонов оценивания для каждого конкретного случая;</a:t>
            </a: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2. Создание необходимого психологического настроя учащихся для анализа собственных результатов;</a:t>
            </a: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3. Обеспечение ситуации самостоятельного эталонного оценивания школьниками своих результатов;</a:t>
            </a: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4. Сопоставление и выводы об эффективности проделанной работы;</a:t>
            </a:r>
          </a:p>
          <a:p>
            <a:pPr algn="just"/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5. Составление учащимися собственной программы деятельности на следующий этап обучения с учетом полученных результатов.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0728"/>
            <a:ext cx="863126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3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ТАБЛИЦЫ</a:t>
            </a:r>
            <a:endParaRPr lang="ru-RU" sz="36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9888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blon3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shablon34</Template>
  <TotalTime>303</TotalTime>
  <Words>508</Words>
  <Application>Microsoft Office PowerPoint</Application>
  <PresentationFormat>Экран (4:3)</PresentationFormat>
  <Paragraphs>64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shablon34</vt:lpstr>
      <vt:lpstr>«Технология оценивания образовательных достижений  учащихся на уроках технологии»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Презентация: «Реализация системы оценивания ФГОС на уроках технологии»</dc:title>
  <dc:creator>Дима</dc:creator>
  <cp:lastModifiedBy>User</cp:lastModifiedBy>
  <cp:revision>37</cp:revision>
  <dcterms:created xsi:type="dcterms:W3CDTF">2014-03-27T12:56:07Z</dcterms:created>
  <dcterms:modified xsi:type="dcterms:W3CDTF">2017-04-27T11:49:47Z</dcterms:modified>
</cp:coreProperties>
</file>